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59" r:id="rId6"/>
    <p:sldId id="267" r:id="rId7"/>
    <p:sldId id="260" r:id="rId8"/>
    <p:sldId id="265" r:id="rId9"/>
    <p:sldId id="266" r:id="rId10"/>
    <p:sldId id="274" r:id="rId11"/>
    <p:sldId id="261" r:id="rId12"/>
    <p:sldId id="271" r:id="rId13"/>
    <p:sldId id="270" r:id="rId14"/>
    <p:sldId id="269" r:id="rId15"/>
    <p:sldId id="273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698" autoAdjust="0"/>
  </p:normalViewPr>
  <p:slideViewPr>
    <p:cSldViewPr snapToGrid="0">
      <p:cViewPr varScale="1">
        <p:scale>
          <a:sx n="78" d="100"/>
          <a:sy n="78" d="100"/>
        </p:scale>
        <p:origin x="192" y="10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2258-532F-2B1D-E390-28F996AA10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D0A96-22CD-35EF-C888-FA8E88F7F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37743-2B2C-4E71-D546-9F397ED2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8CFD-48EA-261F-6976-224D712EF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6D745-8841-69FE-2E9C-E578E2EE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4002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B4FC-202A-6122-97E3-3588E9DE2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32C64A-8AE3-0DC1-C0EB-617F8AB04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0BD9A-394F-AE15-9578-6BC1F20BB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8DC8E-FFD6-F1C9-85B3-8E148876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12B68-5743-EB88-8F3B-52D04516B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0390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F3295-7766-D72C-3D34-D05593362A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A9F7D-A98D-97F6-0175-CF534AC18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C8A7B-FF7A-B191-B5FB-23AB442E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89FCD-5B6E-D6EC-D29C-3625E41A6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08C3B-5212-3B98-FB9F-3F676D5E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2882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D6D4-F7AD-8E53-8B8C-F6B0E1603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229C1-3CF1-5ECC-99C0-4CDDF14F7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9FC66-082B-9318-54DF-6B563D637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3F946-A788-0A13-05CC-CF60F6AC9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CD367-361F-AE4D-EE62-29F8FBAC6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5671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E7269-4198-B696-FF63-FA4E4B0A1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D1838-02C1-C60E-33AB-3DE31D882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3C859-A33E-B76B-9FAD-D93D16D1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C90F2-851E-184F-43B4-411D5CD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FAF09-7D51-0AE9-BED7-EA6A80F7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1019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E2D2-EBF7-BF46-54E0-73FC460E6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9C31F-7181-F9C1-136F-503801BB1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6F5B5-D789-4CBD-A8F7-FBA234AEA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A676A-4461-56F5-1D65-7657F3B2C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FC42A-91F1-60F5-CD07-13767234C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EA201-7F54-C006-BC60-D48E09D2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0249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BAFF-8ED5-E328-01B5-996958FC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17803-7C7E-CE8F-C0B6-F84E03CCD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684AE-2470-029C-0F16-CCE5B8DD3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D2B12E-7906-B274-155A-04427E0D7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FED38F-1E26-0A13-5A04-EACA46700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377352-D215-DED1-266A-033ED4A9C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CA670-DF01-F8CB-8C35-3F539B64D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B73931-EC19-C36C-593A-EC8F44944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70703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63273-75B7-5F8D-2E88-9E431EBD2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09141-E6AF-CE5D-B2CC-A25A2E891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8E9D27-9BB6-11D0-B0FC-62423542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5A794D-644E-2B2F-8C82-8B75BBD2B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25001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9DCF4-1776-D4DB-756B-25E4EE594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5F35A5-6271-0E0A-53FB-F33A40BDF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DA96F-6357-4331-85B8-9234389B0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2058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434B1-C332-BCC2-9B6F-42471B39E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498D3-C78B-DFD2-8B11-863A32FEF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10B8A-47D9-F807-BED0-00F6C5D43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CF8E45-B831-51ED-CBC9-5FD3B404B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43C55D-0F10-B483-0463-E41B6DEE0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71D71-3890-34A4-6959-FCF9343CD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773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CD58-ABCB-EAF3-494E-F1171FB5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12E703-AE4F-FF2D-702F-44F9831A4A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6793B-8D5B-2B4B-308E-45A2F5EDC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5A981-9F29-B34E-AB5F-C194AB1F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955D-7CAE-673C-43C4-E8BE7C4C6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80C63-00F8-A2B0-0353-59070916F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80869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FF293-5FDF-3A14-DE61-AC4164CC9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A523-0D9A-ED9C-2694-AA4504C98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711CC-63D3-DD3C-2CB1-F0C3D28904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3CC04-F7F2-455A-A328-7865A8B9B8EB}" type="datetimeFigureOut">
              <a:rPr lang="LID4096" smtClean="0"/>
              <a:t>6/2/23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4420F-BE1C-4966-30CF-B901A1752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82D1B-6520-80DF-01BD-97FFC17E4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880DA-A045-480A-93B4-EA46259CD7C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6923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ED8BB-3137-8ED3-228C-C0B0EC2B2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665EEB-C3A0-A761-246B-A390BC2EC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CBADB63-EA85-AB16-4F0A-A2477BCE23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4157427"/>
              </p:ext>
            </p:extLst>
          </p:nvPr>
        </p:nvGraphicFramePr>
        <p:xfrm>
          <a:off x="3467126" y="3689032"/>
          <a:ext cx="5254701" cy="14752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1846">
                  <a:extLst>
                    <a:ext uri="{9D8B030D-6E8A-4147-A177-3AD203B41FA5}">
                      <a16:colId xmlns:a16="http://schemas.microsoft.com/office/drawing/2014/main" val="3589866407"/>
                    </a:ext>
                  </a:extLst>
                </a:gridCol>
                <a:gridCol w="2512855">
                  <a:extLst>
                    <a:ext uri="{9D8B030D-6E8A-4147-A177-3AD203B41FA5}">
                      <a16:colId xmlns:a16="http://schemas.microsoft.com/office/drawing/2014/main" val="2678420351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pPr algn="r"/>
                      <a:r>
                        <a:rPr lang="en-US" sz="3300" kern="120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Yam Elgabsi </a:t>
                      </a:r>
                      <a:endParaRPr lang="LID4096" sz="3300" kern="120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he-IL" sz="3300" kern="120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208698266</a:t>
                      </a:r>
                      <a:endParaRPr lang="LID4096" sz="3300" kern="120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63603035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 algn="r"/>
                      <a:r>
                        <a:rPr lang="en-US" sz="3300" kern="120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Dana Atias </a:t>
                      </a:r>
                      <a:endParaRPr lang="LID4096" sz="3300" kern="120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he-IL" sz="3300" kern="120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206354136</a:t>
                      </a:r>
                      <a:endParaRPr lang="LID4096" sz="3300" kern="120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040751341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4C7B6DC1-A89C-28D7-2517-CF3A296EA5F8}"/>
              </a:ext>
            </a:extLst>
          </p:cNvPr>
          <p:cNvSpPr txBox="1">
            <a:spLocks/>
          </p:cNvSpPr>
          <p:nvPr/>
        </p:nvSpPr>
        <p:spPr>
          <a:xfrm>
            <a:off x="1097666" y="2396377"/>
            <a:ext cx="9144000" cy="97227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b="1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C# And .NET Project</a:t>
            </a:r>
            <a:br>
              <a:rPr lang="en-US" sz="3600" b="1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</a:br>
            <a:endParaRPr lang="LID4096" sz="3600" b="1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158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80DA6C-A7FC-3F6B-959E-065AF02BB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Exam screen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E19ABF3-0D09-D550-203E-4C87F6DAAAD7}"/>
              </a:ext>
            </a:extLst>
          </p:cNvPr>
          <p:cNvSpPr txBox="1">
            <a:spLocks/>
          </p:cNvSpPr>
          <p:nvPr/>
        </p:nvSpPr>
        <p:spPr>
          <a:xfrm>
            <a:off x="1055715" y="2508105"/>
            <a:ext cx="5040285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+mn-lt"/>
                <a:ea typeface="+mn-ea"/>
                <a:cs typeface="+mn-cs"/>
              </a:rPr>
              <a:t>Exam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63AE50-3952-9C92-826C-0A53FE41C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95" b="2353"/>
          <a:stretch/>
        </p:blipFill>
        <p:spPr>
          <a:xfrm>
            <a:off x="5201751" y="279805"/>
            <a:ext cx="5734595" cy="33984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FB8369-6DBE-D301-329B-B47D0E755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694" y="3916373"/>
            <a:ext cx="3707042" cy="222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52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4BF3C0-657E-A581-7B4E-B3FDAF1A3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SCREENS - TEACHER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94ED44-5DAB-A3C3-D26A-797078440F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41" r="649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508FFE-CF40-08C8-964B-6D8648448EF8}"/>
              </a:ext>
            </a:extLst>
          </p:cNvPr>
          <p:cNvSpPr txBox="1">
            <a:spLocks/>
          </p:cNvSpPr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en-US" sz="1100" b="1"/>
              <a:t>Teacher</a:t>
            </a:r>
          </a:p>
          <a:p>
            <a:pPr marL="0"/>
            <a:r>
              <a:rPr lang="en-US" sz="1100"/>
              <a:t>after teacher successfully enter the system,</a:t>
            </a:r>
          </a:p>
          <a:p>
            <a:pPr marL="0"/>
            <a:r>
              <a:rPr lang="en-US" sz="1100"/>
              <a:t>he can see his exams and search exam by name.</a:t>
            </a:r>
          </a:p>
          <a:p>
            <a:pPr marL="0"/>
            <a:endParaRPr lang="en-US" sz="1100"/>
          </a:p>
          <a:p>
            <a:pPr marL="0"/>
            <a:r>
              <a:rPr lang="en-US" sz="1100" b="1"/>
              <a:t>Teacher new exam details</a:t>
            </a:r>
          </a:p>
          <a:p>
            <a:pPr marL="0"/>
            <a:r>
              <a:rPr lang="en-US" sz="1100"/>
              <a:t>Teacher can create new exam or edit existing exam,  in this window he can edit the exam information (like date, time…)</a:t>
            </a:r>
          </a:p>
          <a:p>
            <a:pPr marL="0"/>
            <a:endParaRPr lang="en-US" sz="1100"/>
          </a:p>
          <a:p>
            <a:pPr marL="0"/>
            <a:r>
              <a:rPr lang="en-US" sz="1100" b="1"/>
              <a:t>Teacher new exam</a:t>
            </a:r>
            <a:br>
              <a:rPr lang="en-US" sz="1100"/>
            </a:br>
            <a:r>
              <a:rPr lang="en-US" sz="1100"/>
              <a:t>in this window, the teacher creating new questions and answers or edit them.</a:t>
            </a:r>
          </a:p>
          <a:p>
            <a:pPr marL="0"/>
            <a:endParaRPr lang="en-US" sz="1100"/>
          </a:p>
          <a:p>
            <a:pPr marL="0"/>
            <a:r>
              <a:rPr lang="en-US" sz="1100" b="1"/>
              <a:t>Stats </a:t>
            </a:r>
            <a:br>
              <a:rPr lang="en-US" sz="1100"/>
            </a:br>
            <a:r>
              <a:rPr lang="en-US" sz="1100"/>
              <a:t>teacher can choose to see his exams statistics – avg, best grade , lowest grade and the exams itself.</a:t>
            </a:r>
          </a:p>
          <a:p>
            <a:pPr marL="0"/>
            <a:endParaRPr lang="en-US" sz="1100"/>
          </a:p>
          <a:p>
            <a:endParaRPr lang="en-US" sz="1100"/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36695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BCE5A-2EB3-0DDB-20B1-1C8CC4251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 - TEACHER</a:t>
            </a:r>
            <a:endParaRPr lang="LID4096" sz="4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C6F2B1-48D2-E039-B29C-9FB9A2CBE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2" r="3" b="3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D78AD395-3F65-0A5D-5B7E-67031B80E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7168" y="2858623"/>
            <a:ext cx="4831291" cy="2932977"/>
          </a:xfrm>
        </p:spPr>
      </p:pic>
    </p:spTree>
    <p:extLst>
      <p:ext uri="{BB962C8B-B14F-4D97-AF65-F5344CB8AC3E}">
        <p14:creationId xmlns:p14="http://schemas.microsoft.com/office/powerpoint/2010/main" val="3216998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B87EA-BE8F-ED1E-1012-FCCEA0014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 - TEACHER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411389-28B1-95BB-88D8-9609D9B0F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9395" y="1825625"/>
            <a:ext cx="7253209" cy="4351338"/>
          </a:xfrm>
        </p:spPr>
      </p:pic>
    </p:spTree>
    <p:extLst>
      <p:ext uri="{BB962C8B-B14F-4D97-AF65-F5344CB8AC3E}">
        <p14:creationId xmlns:p14="http://schemas.microsoft.com/office/powerpoint/2010/main" val="2224551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E2033-4FEA-99CB-E00B-0E69727E5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 - TEACHER</a:t>
            </a:r>
            <a:endParaRPr lang="LID4096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323822-583D-EF6C-C791-278B3AEBB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2053" y="1825625"/>
            <a:ext cx="7227893" cy="4351338"/>
          </a:xfrm>
        </p:spPr>
      </p:pic>
    </p:spTree>
    <p:extLst>
      <p:ext uri="{BB962C8B-B14F-4D97-AF65-F5344CB8AC3E}">
        <p14:creationId xmlns:p14="http://schemas.microsoft.com/office/powerpoint/2010/main" val="3889140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89984-FB2C-38A6-29AE-D8F0B790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 - TEACHER</a:t>
            </a:r>
            <a:endParaRPr lang="LID4096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A6D20A8-0446-F2B9-E700-0033A3F70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029" y="1825625"/>
            <a:ext cx="7175941" cy="4351338"/>
          </a:xfrm>
        </p:spPr>
      </p:pic>
    </p:spTree>
    <p:extLst>
      <p:ext uri="{BB962C8B-B14F-4D97-AF65-F5344CB8AC3E}">
        <p14:creationId xmlns:p14="http://schemas.microsoft.com/office/powerpoint/2010/main" val="2783335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2475A-68E9-5614-98AD-AF8901E20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70000"/>
              </a:lnSpc>
              <a:spcBef>
                <a:spcPts val="1000"/>
              </a:spcBef>
            </a:pPr>
            <a:r>
              <a:rPr lang="en-US" sz="400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Database &amp; Files</a:t>
            </a:r>
            <a:endParaRPr lang="LID4096" sz="4000" dirty="0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4AA53-D7A5-D0A0-1593-683A19505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52404" cy="2984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Database - SQL </a:t>
            </a:r>
          </a:p>
          <a:p>
            <a:pPr marL="0" indent="0">
              <a:buNone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3 tables: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Users (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Exams</a:t>
            </a:r>
          </a:p>
          <a:p>
            <a:pPr marL="285750" indent="-285750">
              <a:buFontTx/>
              <a:buChar char="-"/>
            </a:pPr>
            <a:r>
              <a:rPr lang="en-US" sz="1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StudentExams</a:t>
            </a:r>
            <a:endParaRPr lang="LID4096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LID4096" sz="14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C88C074-F6B7-C206-6938-1AD9669B4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941209"/>
              </p:ext>
            </p:extLst>
          </p:nvPr>
        </p:nvGraphicFramePr>
        <p:xfrm>
          <a:off x="5746865" y="493222"/>
          <a:ext cx="2833716" cy="200059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33716">
                  <a:extLst>
                    <a:ext uri="{9D8B030D-6E8A-4147-A177-3AD203B41FA5}">
                      <a16:colId xmlns:a16="http://schemas.microsoft.com/office/drawing/2014/main" val="2876725738"/>
                    </a:ext>
                  </a:extLst>
                </a:gridCol>
              </a:tblGrid>
              <a:tr h="40011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12828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ID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63246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NAME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228153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PASSWORD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0203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BOOL ISTEACHER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91567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75CE28-FADC-F059-4D33-3B95BB77B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590181"/>
              </p:ext>
            </p:extLst>
          </p:nvPr>
        </p:nvGraphicFramePr>
        <p:xfrm>
          <a:off x="8847512" y="493222"/>
          <a:ext cx="2833716" cy="3692511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33716">
                  <a:extLst>
                    <a:ext uri="{9D8B030D-6E8A-4147-A177-3AD203B41FA5}">
                      <a16:colId xmlns:a16="http://schemas.microsoft.com/office/drawing/2014/main" val="2876725738"/>
                    </a:ext>
                  </a:extLst>
                </a:gridCol>
              </a:tblGrid>
              <a:tr h="4915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12828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ExamId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63246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Name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228153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TeacherID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0203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TeacherName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39600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int Minutes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67378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bool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IsRandom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59956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DateTime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Date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152876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Questions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91567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9CB7FD3-9A01-AC21-3BEC-4F51BF99EE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5936864"/>
              </p:ext>
            </p:extLst>
          </p:nvPr>
        </p:nvGraphicFramePr>
        <p:xfrm>
          <a:off x="5741332" y="2660717"/>
          <a:ext cx="2833716" cy="356671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33716">
                  <a:extLst>
                    <a:ext uri="{9D8B030D-6E8A-4147-A177-3AD203B41FA5}">
                      <a16:colId xmlns:a16="http://schemas.microsoft.com/office/drawing/2014/main" val="28767257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StudentExam</a:t>
                      </a:r>
                      <a:endParaRPr lang="LID4096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12828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Id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63246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ExamId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228153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StudentId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0203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TeacherName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39600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StudentName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67378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TeacherId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59956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int Grade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152876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Submission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915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979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2475A-68E9-5614-98AD-AF8901E20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771" y="383445"/>
            <a:ext cx="10515600" cy="1325563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360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helper Models</a:t>
            </a:r>
            <a:endParaRPr lang="LID4096" sz="3600" dirty="0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4AA53-D7A5-D0A0-1593-683A19505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668" y="1709008"/>
            <a:ext cx="8555643" cy="432579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1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StudentExam</a:t>
            </a: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 Submission is a list of </a:t>
            </a:r>
            <a:r>
              <a:rPr lang="en-US" sz="1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Json</a:t>
            </a: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&lt;</a:t>
            </a:r>
            <a:r>
              <a:rPr lang="en-US" sz="1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ExamSubmission</a:t>
            </a: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&gt;</a:t>
            </a:r>
          </a:p>
          <a:p>
            <a:pPr marL="285750" indent="-285750">
              <a:buFontTx/>
              <a:buChar char="-"/>
            </a:pPr>
            <a:endParaRPr lang="en-US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Exam Questions is a list of </a:t>
            </a:r>
            <a:r>
              <a:rPr lang="en-US" sz="14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Json</a:t>
            </a: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&lt;Question&gt;</a:t>
            </a:r>
          </a:p>
          <a:p>
            <a:pPr marL="285750" indent="-285750">
              <a:buFontTx/>
              <a:buChar char="-"/>
            </a:pPr>
            <a:endParaRPr lang="en-US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FontTx/>
              <a:buChar char="-"/>
            </a:pPr>
            <a:endParaRPr lang="en-US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400" dirty="0">
                <a:latin typeface="Segoe UI Light" panose="020B0502040204020203" pitchFamily="34" charset="0"/>
                <a:cs typeface="Segoe UI Light" panose="020B0502040204020203" pitchFamily="34" charset="0"/>
              </a:rPr>
              <a:t>If question is a picture the image saved as base64String</a:t>
            </a:r>
            <a:endParaRPr lang="LID4096" sz="1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LID4096" dirty="0">
              <a:latin typeface="Segoe UI" panose="020B0502040204020203" pitchFamily="34" charset="0"/>
              <a:ea typeface="Segoe UI Symbol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C88C074-F6B7-C206-6938-1AD9669B4D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125148"/>
              </p:ext>
            </p:extLst>
          </p:nvPr>
        </p:nvGraphicFramePr>
        <p:xfrm>
          <a:off x="8880311" y="400855"/>
          <a:ext cx="2833716" cy="160047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33716">
                  <a:extLst>
                    <a:ext uri="{9D8B030D-6E8A-4147-A177-3AD203B41FA5}">
                      <a16:colId xmlns:a16="http://schemas.microsoft.com/office/drawing/2014/main" val="2876725738"/>
                    </a:ext>
                  </a:extLst>
                </a:gridCol>
              </a:tblGrid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ExamSubmission</a:t>
                      </a:r>
                      <a:endParaRPr lang="LID4096" sz="1800" b="1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12828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Q - Question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63246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CA - Correct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228153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SA - Student Answer</a:t>
                      </a:r>
                      <a:endParaRPr lang="LID4096" sz="1400" b="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0203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9CB7FD3-9A01-AC21-3BEC-4F51BF99EE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728416"/>
              </p:ext>
            </p:extLst>
          </p:nvPr>
        </p:nvGraphicFramePr>
        <p:xfrm>
          <a:off x="8922336" y="2782637"/>
          <a:ext cx="2833716" cy="2338923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833716">
                  <a:extLst>
                    <a:ext uri="{9D8B030D-6E8A-4147-A177-3AD203B41FA5}">
                      <a16:colId xmlns:a16="http://schemas.microsoft.com/office/drawing/2014/main" val="28767257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Question</a:t>
                      </a:r>
                      <a:endParaRPr lang="LID4096" sz="18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12828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ExamId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228153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bool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IsPicture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50203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Q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396004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string A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673780"/>
                  </a:ext>
                </a:extLst>
              </a:tr>
              <a:tr h="400119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List&lt;string&gt;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AllA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 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599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0905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5D09E0-BFF3-2C15-91CF-D0EDE6AE1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API Functions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4838EB-BE44-547A-F0D6-906AF5070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51" y="2619784"/>
            <a:ext cx="2952297" cy="36000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35839-7995-7D69-CDD0-C3D285016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761" y="2619784"/>
            <a:ext cx="2970477" cy="36000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ECE46E-E6B9-6A3C-84BC-BE40C02F3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741" y="2619784"/>
            <a:ext cx="3623117" cy="360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53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4F2BF3C-6BA5-53FF-6CCD-E6F22C7A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General Structure</a:t>
            </a:r>
            <a:b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A2549-66B8-8250-7AA1-1DA219DC9E3F}"/>
              </a:ext>
            </a:extLst>
          </p:cNvPr>
          <p:cNvSpPr txBox="1">
            <a:spLocks/>
          </p:cNvSpPr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br>
              <a:rPr lang="en-US" sz="2200" b="1" dirty="0">
                <a:latin typeface="+mn-lt"/>
                <a:ea typeface="+mn-ea"/>
                <a:cs typeface="+mn-cs"/>
              </a:rPr>
            </a:br>
            <a:r>
              <a:rPr lang="en-US" sz="2200" b="1" dirty="0">
                <a:latin typeface="+mn-lt"/>
                <a:ea typeface="+mn-ea"/>
                <a:cs typeface="+mn-cs"/>
              </a:rPr>
              <a:t>Our project is divided to two solutions</a:t>
            </a:r>
            <a:endParaRPr lang="en-US" sz="2200" dirty="0"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A4DEADD-0879-0112-50A7-9B8B2F814B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1662265"/>
              </p:ext>
            </p:extLst>
          </p:nvPr>
        </p:nvGraphicFramePr>
        <p:xfrm>
          <a:off x="6099048" y="1763565"/>
          <a:ext cx="5458968" cy="33308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84986">
                  <a:extLst>
                    <a:ext uri="{9D8B030D-6E8A-4147-A177-3AD203B41FA5}">
                      <a16:colId xmlns:a16="http://schemas.microsoft.com/office/drawing/2014/main" val="2179457186"/>
                    </a:ext>
                  </a:extLst>
                </a:gridCol>
                <a:gridCol w="2673982">
                  <a:extLst>
                    <a:ext uri="{9D8B030D-6E8A-4147-A177-3AD203B41FA5}">
                      <a16:colId xmlns:a16="http://schemas.microsoft.com/office/drawing/2014/main" val="3531765617"/>
                    </a:ext>
                  </a:extLst>
                </a:gridCol>
              </a:tblGrid>
              <a:tr h="432344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Server Side</a:t>
                      </a:r>
                      <a:endParaRPr lang="LID4096" sz="2000" b="1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91340" marR="91340" marT="45670" marB="456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Client Side</a:t>
                      </a:r>
                      <a:endParaRPr lang="LID4096" sz="2000" b="1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91340" marR="91340" marT="45670" marB="45670"/>
                </a:tc>
                <a:extLst>
                  <a:ext uri="{0D108BD9-81ED-4DB2-BD59-A6C34878D82A}">
                    <a16:rowId xmlns:a16="http://schemas.microsoft.com/office/drawing/2014/main" val="2081130099"/>
                  </a:ext>
                </a:extLst>
              </a:tr>
              <a:tr h="2898527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Base on SQL Server with 3 tables: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Users.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Exams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StudentExams</a:t>
                      </a:r>
                      <a:endParaRPr lang="LID4096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91340" marR="91340" marT="45670" marB="45670"/>
                </a:tc>
                <a:tc>
                  <a:txBody>
                    <a:bodyPr/>
                    <a:lstStyle/>
                    <a:p>
                      <a:pPr algn="l" defTabSz="914400" rtl="0" eaLnBrk="1" latinLnBrk="0" hangingPunct="1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Every user can login to the app </a:t>
                      </a:r>
                      <a:b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</a:br>
                      <a:b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</a:b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Create a new exams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Edit &amp; Delete is own exams.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Show student solutions and grade statics.</a:t>
                      </a:r>
                    </a:p>
                    <a:p>
                      <a:pPr marL="0" indent="0" algn="l" defTabSz="914400" rtl="0" eaLnBrk="1" latinLnBrk="0" hangingPunct="1">
                        <a:buFontTx/>
                        <a:buNone/>
                      </a:pPr>
                      <a:endParaRPr lang="en-US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  <a:p>
                      <a:pPr marL="0" indent="0" algn="l" defTabSz="914400" rtl="0" eaLnBrk="1" latinLnBrk="0" hangingPunct="1"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Student: 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Answer an exam.</a:t>
                      </a:r>
                    </a:p>
                    <a:p>
                      <a:pPr marL="0" indent="0" algn="l" defTabSz="914400" rtl="0" eaLnBrk="1" latinLnBrk="0" hangingPunct="1">
                        <a:buFontTx/>
                        <a:buNone/>
                      </a:pPr>
                      <a:endParaRPr lang="en-US" sz="1400" kern="1200" dirty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  <a:p>
                      <a:pPr marL="0" indent="0" algn="l" defTabSz="914400" rtl="0" eaLnBrk="1" latinLnBrk="0" hangingPunct="1"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Admin:</a:t>
                      </a:r>
                    </a:p>
                    <a:p>
                      <a:pPr marL="0" indent="0" algn="l" defTabSz="914400" rtl="0" eaLnBrk="1" latinLnBrk="0" hangingPunct="1">
                        <a:buFontTx/>
                        <a:buNone/>
                      </a:pP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- Create &amp; Delete Users.</a:t>
                      </a:r>
                    </a:p>
                  </a:txBody>
                  <a:tcPr marL="91340" marR="91340" marT="45670" marB="45670"/>
                </a:tc>
                <a:extLst>
                  <a:ext uri="{0D108BD9-81ED-4DB2-BD59-A6C34878D82A}">
                    <a16:rowId xmlns:a16="http://schemas.microsoft.com/office/drawing/2014/main" val="1003518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405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423256F1-65DA-B730-F1FD-C88453945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3B8B0-D722-2D90-8CF2-721ECB7B8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pPr rtl="1"/>
            <a:r>
              <a:rPr lang="en-US" sz="400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Technology &amp; Frameworks</a:t>
            </a:r>
            <a:endParaRPr lang="LID4096" sz="4000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D3CBC-A337-8221-D0AC-C786CE0BE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Segoe UI Light" panose="020B0502040204020203" pitchFamily="34" charset="0"/>
                <a:cs typeface="Segoe UI Light" panose="020B0502040204020203" pitchFamily="34" charset="0"/>
              </a:rPr>
              <a:t>Using .NET 6.0 with C#.</a:t>
            </a:r>
            <a:br>
              <a:rPr lang="en-US" sz="20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000">
                <a:latin typeface="Segoe UI Light" panose="020B0502040204020203" pitchFamily="34" charset="0"/>
                <a:cs typeface="Segoe UI Light" panose="020B0502040204020203" pitchFamily="34" charset="0"/>
              </a:rPr>
              <a:t>Entity Framework packages: CORE, TOOLS, SQL SERVER</a:t>
            </a: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99266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4F2BF3C-6BA5-53FF-6CCD-E6F22C7A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8326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General  Flow</a:t>
            </a:r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A4DEADD-0879-0112-50A7-9B8B2F814B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314608"/>
              </p:ext>
            </p:extLst>
          </p:nvPr>
        </p:nvGraphicFramePr>
        <p:xfrm>
          <a:off x="1060637" y="3124200"/>
          <a:ext cx="10067679" cy="3102865"/>
        </p:xfrm>
        <a:graphic>
          <a:graphicData uri="http://schemas.openxmlformats.org/drawingml/2006/table">
            <a:tbl>
              <a:tblPr firstRow="1" bandRow="1">
                <a:solidFill>
                  <a:srgbClr val="F7F7F7"/>
                </a:solidFill>
                <a:tableStyleId>{2D5ABB26-0587-4C30-8999-92F81FD0307C}</a:tableStyleId>
              </a:tblPr>
              <a:tblGrid>
                <a:gridCol w="2923760">
                  <a:extLst>
                    <a:ext uri="{9D8B030D-6E8A-4147-A177-3AD203B41FA5}">
                      <a16:colId xmlns:a16="http://schemas.microsoft.com/office/drawing/2014/main" val="2350544050"/>
                    </a:ext>
                  </a:extLst>
                </a:gridCol>
                <a:gridCol w="3793544">
                  <a:extLst>
                    <a:ext uri="{9D8B030D-6E8A-4147-A177-3AD203B41FA5}">
                      <a16:colId xmlns:a16="http://schemas.microsoft.com/office/drawing/2014/main" val="2179457186"/>
                    </a:ext>
                  </a:extLst>
                </a:gridCol>
                <a:gridCol w="3350375">
                  <a:extLst>
                    <a:ext uri="{9D8B030D-6E8A-4147-A177-3AD203B41FA5}">
                      <a16:colId xmlns:a16="http://schemas.microsoft.com/office/drawing/2014/main" val="3531765617"/>
                    </a:ext>
                  </a:extLst>
                </a:gridCol>
              </a:tblGrid>
              <a:tr h="585174"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cap="all" spc="6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Admin</a:t>
                      </a:r>
                      <a:endParaRPr lang="LID4096" sz="1400" b="1" kern="1200" cap="all" spc="6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2548" marR="162548" marT="162548" marB="16254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cap="all" spc="6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Teacher</a:t>
                      </a:r>
                      <a:endParaRPr lang="LID4096" sz="1400" b="1" kern="1200" cap="all" spc="6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2548" marR="162548" marT="162548" marB="16254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cap="all" spc="6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Student</a:t>
                      </a:r>
                      <a:endParaRPr lang="LID4096" sz="1400" b="1" kern="1200" cap="all" spc="6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62548" marR="162548" marT="162548" marB="16254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1130099"/>
                  </a:ext>
                </a:extLst>
              </a:tr>
              <a:tr h="2517691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Delete &amp; Create Users</a:t>
                      </a:r>
                      <a:endParaRPr lang="LID4096" sz="1900" kern="1200" cap="none" spc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08365" marR="108365" marT="54183" marB="10836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Create Exams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Search Exams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Edit &amp; Delete is own Exams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Save Exams &amp; Questions on local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Show student solutions and grade statics.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Save student solution to exam.</a:t>
                      </a:r>
                      <a:endParaRPr lang="LID4096" sz="1900" kern="1200" cap="none" spc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  <a:p>
                      <a:endParaRPr lang="LID4096" sz="1900" kern="1200" cap="none" spc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08365" marR="108365" marT="54183" marB="10836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Search Exams.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Enter to exam.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Show solution after the exam.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kern="1200" cap="none" spc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Save the solution on local </a:t>
                      </a:r>
                      <a:endParaRPr lang="LID4096" sz="1900" kern="1200" cap="none" spc="0">
                        <a:solidFill>
                          <a:schemeClr val="tx1"/>
                        </a:solidFill>
                        <a:latin typeface="Segoe UI Light" panose="020B0502040204020203" pitchFamily="34" charset="0"/>
                        <a:ea typeface="+mn-ea"/>
                        <a:cs typeface="Segoe UI Light" panose="020B0502040204020203" pitchFamily="34" charset="0"/>
                      </a:endParaRPr>
                    </a:p>
                  </a:txBody>
                  <a:tcPr marL="108365" marR="108365" marT="54183" marB="10836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518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960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1">
            <a:extLst>
              <a:ext uri="{FF2B5EF4-FFF2-40B4-BE49-F238E27FC236}">
                <a16:creationId xmlns:a16="http://schemas.microsoft.com/office/drawing/2014/main" id="{8E84B073-7978-494F-BD69-3C15D2CBF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3B8B0-D722-2D90-8CF2-721ECB7B8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4909273"/>
            <a:ext cx="10921640" cy="1314698"/>
          </a:xfrm>
        </p:spPr>
        <p:txBody>
          <a:bodyPr anchor="ctr">
            <a:normAutofit/>
          </a:bodyPr>
          <a:lstStyle/>
          <a:p>
            <a:pPr algn="ctr" rtl="1"/>
            <a:r>
              <a:rPr lang="en-US" sz="540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</a:t>
            </a:r>
            <a:endParaRPr lang="LID4096" sz="54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96B05946-1FC4-49B3-AAEC-C8854CA8A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76" y="4648200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466344 w 10972800"/>
              <a:gd name="connsiteY1" fmla="*/ 0 h 18288"/>
              <a:gd name="connsiteX2" fmla="*/ 1152144 w 10972800"/>
              <a:gd name="connsiteY2" fmla="*/ 0 h 18288"/>
              <a:gd name="connsiteX3" fmla="*/ 1947672 w 10972800"/>
              <a:gd name="connsiteY3" fmla="*/ 0 h 18288"/>
              <a:gd name="connsiteX4" fmla="*/ 2304288 w 10972800"/>
              <a:gd name="connsiteY4" fmla="*/ 0 h 18288"/>
              <a:gd name="connsiteX5" fmla="*/ 2660904 w 10972800"/>
              <a:gd name="connsiteY5" fmla="*/ 0 h 18288"/>
              <a:gd name="connsiteX6" fmla="*/ 3566160 w 10972800"/>
              <a:gd name="connsiteY6" fmla="*/ 0 h 18288"/>
              <a:gd name="connsiteX7" fmla="*/ 4251960 w 10972800"/>
              <a:gd name="connsiteY7" fmla="*/ 0 h 18288"/>
              <a:gd name="connsiteX8" fmla="*/ 4608576 w 10972800"/>
              <a:gd name="connsiteY8" fmla="*/ 0 h 18288"/>
              <a:gd name="connsiteX9" fmla="*/ 5294376 w 10972800"/>
              <a:gd name="connsiteY9" fmla="*/ 0 h 18288"/>
              <a:gd name="connsiteX10" fmla="*/ 6199632 w 10972800"/>
              <a:gd name="connsiteY10" fmla="*/ 0 h 18288"/>
              <a:gd name="connsiteX11" fmla="*/ 6775704 w 10972800"/>
              <a:gd name="connsiteY11" fmla="*/ 0 h 18288"/>
              <a:gd name="connsiteX12" fmla="*/ 7351776 w 10972800"/>
              <a:gd name="connsiteY12" fmla="*/ 0 h 18288"/>
              <a:gd name="connsiteX13" fmla="*/ 8037576 w 10972800"/>
              <a:gd name="connsiteY13" fmla="*/ 0 h 18288"/>
              <a:gd name="connsiteX14" fmla="*/ 8833104 w 10972800"/>
              <a:gd name="connsiteY14" fmla="*/ 0 h 18288"/>
              <a:gd name="connsiteX15" fmla="*/ 9628632 w 10972800"/>
              <a:gd name="connsiteY15" fmla="*/ 0 h 18288"/>
              <a:gd name="connsiteX16" fmla="*/ 10972800 w 10972800"/>
              <a:gd name="connsiteY16" fmla="*/ 0 h 18288"/>
              <a:gd name="connsiteX17" fmla="*/ 10972800 w 10972800"/>
              <a:gd name="connsiteY17" fmla="*/ 18288 h 18288"/>
              <a:gd name="connsiteX18" fmla="*/ 10506456 w 10972800"/>
              <a:gd name="connsiteY18" fmla="*/ 18288 h 18288"/>
              <a:gd name="connsiteX19" fmla="*/ 9601200 w 10972800"/>
              <a:gd name="connsiteY19" fmla="*/ 18288 h 18288"/>
              <a:gd name="connsiteX20" fmla="*/ 8915400 w 10972800"/>
              <a:gd name="connsiteY20" fmla="*/ 18288 h 18288"/>
              <a:gd name="connsiteX21" fmla="*/ 8558784 w 10972800"/>
              <a:gd name="connsiteY21" fmla="*/ 18288 h 18288"/>
              <a:gd name="connsiteX22" fmla="*/ 7872984 w 10972800"/>
              <a:gd name="connsiteY22" fmla="*/ 18288 h 18288"/>
              <a:gd name="connsiteX23" fmla="*/ 7296912 w 10972800"/>
              <a:gd name="connsiteY23" fmla="*/ 18288 h 18288"/>
              <a:gd name="connsiteX24" fmla="*/ 6720840 w 10972800"/>
              <a:gd name="connsiteY24" fmla="*/ 18288 h 18288"/>
              <a:gd name="connsiteX25" fmla="*/ 6144768 w 10972800"/>
              <a:gd name="connsiteY25" fmla="*/ 18288 h 18288"/>
              <a:gd name="connsiteX26" fmla="*/ 5568696 w 10972800"/>
              <a:gd name="connsiteY26" fmla="*/ 18288 h 18288"/>
              <a:gd name="connsiteX27" fmla="*/ 4773168 w 10972800"/>
              <a:gd name="connsiteY27" fmla="*/ 18288 h 18288"/>
              <a:gd name="connsiteX28" fmla="*/ 4087368 w 10972800"/>
              <a:gd name="connsiteY28" fmla="*/ 18288 h 18288"/>
              <a:gd name="connsiteX29" fmla="*/ 3730752 w 10972800"/>
              <a:gd name="connsiteY29" fmla="*/ 18288 h 18288"/>
              <a:gd name="connsiteX30" fmla="*/ 3154680 w 10972800"/>
              <a:gd name="connsiteY30" fmla="*/ 18288 h 18288"/>
              <a:gd name="connsiteX31" fmla="*/ 2359152 w 10972800"/>
              <a:gd name="connsiteY31" fmla="*/ 18288 h 18288"/>
              <a:gd name="connsiteX32" fmla="*/ 1892808 w 10972800"/>
              <a:gd name="connsiteY32" fmla="*/ 18288 h 18288"/>
              <a:gd name="connsiteX33" fmla="*/ 987552 w 10972800"/>
              <a:gd name="connsiteY33" fmla="*/ 18288 h 18288"/>
              <a:gd name="connsiteX34" fmla="*/ 0 w 10972800"/>
              <a:gd name="connsiteY34" fmla="*/ 18288 h 18288"/>
              <a:gd name="connsiteX35" fmla="*/ 0 w 1097280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217732" y="9945"/>
                  <a:pt x="298196" y="22535"/>
                  <a:pt x="466344" y="0"/>
                </a:cubicBezTo>
                <a:cubicBezTo>
                  <a:pt x="634492" y="-22535"/>
                  <a:pt x="858789" y="28652"/>
                  <a:pt x="1152144" y="0"/>
                </a:cubicBezTo>
                <a:cubicBezTo>
                  <a:pt x="1445499" y="-28652"/>
                  <a:pt x="1660098" y="6227"/>
                  <a:pt x="1947672" y="0"/>
                </a:cubicBezTo>
                <a:cubicBezTo>
                  <a:pt x="2235246" y="-6227"/>
                  <a:pt x="2151108" y="12746"/>
                  <a:pt x="2304288" y="0"/>
                </a:cubicBezTo>
                <a:cubicBezTo>
                  <a:pt x="2457468" y="-12746"/>
                  <a:pt x="2549740" y="1715"/>
                  <a:pt x="2660904" y="0"/>
                </a:cubicBezTo>
                <a:cubicBezTo>
                  <a:pt x="2772068" y="-1715"/>
                  <a:pt x="3205585" y="32116"/>
                  <a:pt x="3566160" y="0"/>
                </a:cubicBezTo>
                <a:cubicBezTo>
                  <a:pt x="3926735" y="-32116"/>
                  <a:pt x="4079235" y="911"/>
                  <a:pt x="4251960" y="0"/>
                </a:cubicBezTo>
                <a:cubicBezTo>
                  <a:pt x="4424685" y="-911"/>
                  <a:pt x="4465207" y="10862"/>
                  <a:pt x="4608576" y="0"/>
                </a:cubicBezTo>
                <a:cubicBezTo>
                  <a:pt x="4751945" y="-10862"/>
                  <a:pt x="5054073" y="-15412"/>
                  <a:pt x="5294376" y="0"/>
                </a:cubicBezTo>
                <a:cubicBezTo>
                  <a:pt x="5534679" y="15412"/>
                  <a:pt x="6010039" y="37888"/>
                  <a:pt x="6199632" y="0"/>
                </a:cubicBezTo>
                <a:cubicBezTo>
                  <a:pt x="6389225" y="-37888"/>
                  <a:pt x="6498419" y="-7738"/>
                  <a:pt x="6775704" y="0"/>
                </a:cubicBezTo>
                <a:cubicBezTo>
                  <a:pt x="7052989" y="7738"/>
                  <a:pt x="7117633" y="16108"/>
                  <a:pt x="7351776" y="0"/>
                </a:cubicBezTo>
                <a:cubicBezTo>
                  <a:pt x="7585919" y="-16108"/>
                  <a:pt x="7842258" y="33102"/>
                  <a:pt x="8037576" y="0"/>
                </a:cubicBezTo>
                <a:cubicBezTo>
                  <a:pt x="8232894" y="-33102"/>
                  <a:pt x="8458258" y="12921"/>
                  <a:pt x="8833104" y="0"/>
                </a:cubicBezTo>
                <a:cubicBezTo>
                  <a:pt x="9207950" y="-12921"/>
                  <a:pt x="9302745" y="-20757"/>
                  <a:pt x="9628632" y="0"/>
                </a:cubicBezTo>
                <a:cubicBezTo>
                  <a:pt x="9954519" y="20757"/>
                  <a:pt x="10517864" y="24471"/>
                  <a:pt x="10972800" y="0"/>
                </a:cubicBezTo>
                <a:cubicBezTo>
                  <a:pt x="10973446" y="4451"/>
                  <a:pt x="10973290" y="9226"/>
                  <a:pt x="10972800" y="18288"/>
                </a:cubicBezTo>
                <a:cubicBezTo>
                  <a:pt x="10808107" y="28483"/>
                  <a:pt x="10682589" y="38429"/>
                  <a:pt x="10506456" y="18288"/>
                </a:cubicBezTo>
                <a:cubicBezTo>
                  <a:pt x="10330323" y="-1853"/>
                  <a:pt x="9840471" y="23246"/>
                  <a:pt x="9601200" y="18288"/>
                </a:cubicBezTo>
                <a:cubicBezTo>
                  <a:pt x="9361929" y="13330"/>
                  <a:pt x="9156925" y="41163"/>
                  <a:pt x="8915400" y="18288"/>
                </a:cubicBezTo>
                <a:cubicBezTo>
                  <a:pt x="8673875" y="-4587"/>
                  <a:pt x="8665599" y="31856"/>
                  <a:pt x="8558784" y="18288"/>
                </a:cubicBezTo>
                <a:cubicBezTo>
                  <a:pt x="8451969" y="4720"/>
                  <a:pt x="8035888" y="10346"/>
                  <a:pt x="7872984" y="18288"/>
                </a:cubicBezTo>
                <a:cubicBezTo>
                  <a:pt x="7710080" y="26230"/>
                  <a:pt x="7430846" y="-4582"/>
                  <a:pt x="7296912" y="18288"/>
                </a:cubicBezTo>
                <a:cubicBezTo>
                  <a:pt x="7162978" y="41158"/>
                  <a:pt x="6873743" y="-7198"/>
                  <a:pt x="6720840" y="18288"/>
                </a:cubicBezTo>
                <a:cubicBezTo>
                  <a:pt x="6567937" y="43774"/>
                  <a:pt x="6374496" y="32082"/>
                  <a:pt x="6144768" y="18288"/>
                </a:cubicBezTo>
                <a:cubicBezTo>
                  <a:pt x="5915040" y="4494"/>
                  <a:pt x="5825493" y="18881"/>
                  <a:pt x="5568696" y="18288"/>
                </a:cubicBezTo>
                <a:cubicBezTo>
                  <a:pt x="5311899" y="17695"/>
                  <a:pt x="4973133" y="4563"/>
                  <a:pt x="4773168" y="18288"/>
                </a:cubicBezTo>
                <a:cubicBezTo>
                  <a:pt x="4573203" y="32013"/>
                  <a:pt x="4293042" y="44680"/>
                  <a:pt x="4087368" y="18288"/>
                </a:cubicBezTo>
                <a:cubicBezTo>
                  <a:pt x="3881694" y="-8104"/>
                  <a:pt x="3814256" y="6426"/>
                  <a:pt x="3730752" y="18288"/>
                </a:cubicBezTo>
                <a:cubicBezTo>
                  <a:pt x="3647248" y="30150"/>
                  <a:pt x="3378212" y="42724"/>
                  <a:pt x="3154680" y="18288"/>
                </a:cubicBezTo>
                <a:cubicBezTo>
                  <a:pt x="2931148" y="-6148"/>
                  <a:pt x="2602053" y="-21406"/>
                  <a:pt x="2359152" y="18288"/>
                </a:cubicBezTo>
                <a:cubicBezTo>
                  <a:pt x="2116251" y="57982"/>
                  <a:pt x="2002697" y="-4126"/>
                  <a:pt x="1892808" y="18288"/>
                </a:cubicBezTo>
                <a:cubicBezTo>
                  <a:pt x="1782919" y="40702"/>
                  <a:pt x="1405444" y="-3354"/>
                  <a:pt x="987552" y="18288"/>
                </a:cubicBezTo>
                <a:cubicBezTo>
                  <a:pt x="569660" y="39930"/>
                  <a:pt x="449421" y="37602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257510" y="5952"/>
                  <a:pt x="323222" y="-23013"/>
                  <a:pt x="576072" y="0"/>
                </a:cubicBezTo>
                <a:cubicBezTo>
                  <a:pt x="828922" y="23013"/>
                  <a:pt x="816759" y="-16566"/>
                  <a:pt x="932688" y="0"/>
                </a:cubicBezTo>
                <a:cubicBezTo>
                  <a:pt x="1048617" y="16566"/>
                  <a:pt x="1488235" y="24107"/>
                  <a:pt x="1837944" y="0"/>
                </a:cubicBezTo>
                <a:cubicBezTo>
                  <a:pt x="2187653" y="-24107"/>
                  <a:pt x="2171643" y="3677"/>
                  <a:pt x="2414016" y="0"/>
                </a:cubicBezTo>
                <a:cubicBezTo>
                  <a:pt x="2656389" y="-3677"/>
                  <a:pt x="2870829" y="26561"/>
                  <a:pt x="2990088" y="0"/>
                </a:cubicBezTo>
                <a:cubicBezTo>
                  <a:pt x="3109347" y="-26561"/>
                  <a:pt x="3477844" y="2550"/>
                  <a:pt x="3895344" y="0"/>
                </a:cubicBezTo>
                <a:cubicBezTo>
                  <a:pt x="4312844" y="-2550"/>
                  <a:pt x="4199069" y="-4131"/>
                  <a:pt x="4361688" y="0"/>
                </a:cubicBezTo>
                <a:cubicBezTo>
                  <a:pt x="4524307" y="4131"/>
                  <a:pt x="5003964" y="26947"/>
                  <a:pt x="5266944" y="0"/>
                </a:cubicBezTo>
                <a:cubicBezTo>
                  <a:pt x="5529924" y="-26947"/>
                  <a:pt x="5742254" y="33144"/>
                  <a:pt x="6172200" y="0"/>
                </a:cubicBezTo>
                <a:cubicBezTo>
                  <a:pt x="6602146" y="-33144"/>
                  <a:pt x="6640797" y="-28229"/>
                  <a:pt x="6858000" y="0"/>
                </a:cubicBezTo>
                <a:cubicBezTo>
                  <a:pt x="7075203" y="28229"/>
                  <a:pt x="7367176" y="-26601"/>
                  <a:pt x="7763256" y="0"/>
                </a:cubicBezTo>
                <a:cubicBezTo>
                  <a:pt x="8159336" y="26601"/>
                  <a:pt x="8107822" y="23306"/>
                  <a:pt x="8339328" y="0"/>
                </a:cubicBezTo>
                <a:cubicBezTo>
                  <a:pt x="8570834" y="-23306"/>
                  <a:pt x="8700578" y="-4637"/>
                  <a:pt x="8915400" y="0"/>
                </a:cubicBezTo>
                <a:cubicBezTo>
                  <a:pt x="9130222" y="4637"/>
                  <a:pt x="9452158" y="24603"/>
                  <a:pt x="9710928" y="0"/>
                </a:cubicBezTo>
                <a:cubicBezTo>
                  <a:pt x="9969698" y="-24603"/>
                  <a:pt x="10062754" y="-5833"/>
                  <a:pt x="10287000" y="0"/>
                </a:cubicBezTo>
                <a:cubicBezTo>
                  <a:pt x="10511246" y="5833"/>
                  <a:pt x="10633845" y="-19785"/>
                  <a:pt x="10972800" y="0"/>
                </a:cubicBezTo>
                <a:cubicBezTo>
                  <a:pt x="10972393" y="8690"/>
                  <a:pt x="10972646" y="14141"/>
                  <a:pt x="10972800" y="18288"/>
                </a:cubicBezTo>
                <a:cubicBezTo>
                  <a:pt x="10625586" y="14932"/>
                  <a:pt x="10409986" y="45569"/>
                  <a:pt x="10177272" y="18288"/>
                </a:cubicBezTo>
                <a:cubicBezTo>
                  <a:pt x="9944558" y="-8993"/>
                  <a:pt x="9953609" y="22881"/>
                  <a:pt x="9820656" y="18288"/>
                </a:cubicBezTo>
                <a:cubicBezTo>
                  <a:pt x="9687703" y="13695"/>
                  <a:pt x="9448894" y="32049"/>
                  <a:pt x="9354312" y="18288"/>
                </a:cubicBezTo>
                <a:cubicBezTo>
                  <a:pt x="9259730" y="4527"/>
                  <a:pt x="8740107" y="46892"/>
                  <a:pt x="8449056" y="18288"/>
                </a:cubicBezTo>
                <a:cubicBezTo>
                  <a:pt x="8158005" y="-10316"/>
                  <a:pt x="8100729" y="40411"/>
                  <a:pt x="7763256" y="18288"/>
                </a:cubicBezTo>
                <a:cubicBezTo>
                  <a:pt x="7425783" y="-3835"/>
                  <a:pt x="7502388" y="34399"/>
                  <a:pt x="7296912" y="18288"/>
                </a:cubicBezTo>
                <a:cubicBezTo>
                  <a:pt x="7091436" y="2177"/>
                  <a:pt x="6886410" y="37744"/>
                  <a:pt x="6611112" y="18288"/>
                </a:cubicBezTo>
                <a:cubicBezTo>
                  <a:pt x="6335814" y="-1168"/>
                  <a:pt x="6351417" y="32387"/>
                  <a:pt x="6254496" y="18288"/>
                </a:cubicBezTo>
                <a:cubicBezTo>
                  <a:pt x="6157575" y="4189"/>
                  <a:pt x="6050733" y="12324"/>
                  <a:pt x="5897880" y="18288"/>
                </a:cubicBezTo>
                <a:cubicBezTo>
                  <a:pt x="5745027" y="24252"/>
                  <a:pt x="5502488" y="17210"/>
                  <a:pt x="5212080" y="18288"/>
                </a:cubicBezTo>
                <a:cubicBezTo>
                  <a:pt x="4921672" y="19366"/>
                  <a:pt x="4866543" y="5417"/>
                  <a:pt x="4745736" y="18288"/>
                </a:cubicBezTo>
                <a:cubicBezTo>
                  <a:pt x="4624929" y="31159"/>
                  <a:pt x="4264830" y="48740"/>
                  <a:pt x="3950208" y="18288"/>
                </a:cubicBezTo>
                <a:cubicBezTo>
                  <a:pt x="3635586" y="-12164"/>
                  <a:pt x="3588352" y="37212"/>
                  <a:pt x="3483864" y="18288"/>
                </a:cubicBezTo>
                <a:cubicBezTo>
                  <a:pt x="3379376" y="-636"/>
                  <a:pt x="2860958" y="31831"/>
                  <a:pt x="2688336" y="18288"/>
                </a:cubicBezTo>
                <a:cubicBezTo>
                  <a:pt x="2515714" y="4745"/>
                  <a:pt x="2499387" y="2756"/>
                  <a:pt x="2331720" y="18288"/>
                </a:cubicBezTo>
                <a:cubicBezTo>
                  <a:pt x="2164053" y="33820"/>
                  <a:pt x="1856425" y="41595"/>
                  <a:pt x="1536192" y="18288"/>
                </a:cubicBezTo>
                <a:cubicBezTo>
                  <a:pt x="1215959" y="-5019"/>
                  <a:pt x="1251307" y="6447"/>
                  <a:pt x="1069848" y="18288"/>
                </a:cubicBezTo>
                <a:cubicBezTo>
                  <a:pt x="888389" y="30129"/>
                  <a:pt x="810998" y="3651"/>
                  <a:pt x="713232" y="18288"/>
                </a:cubicBezTo>
                <a:cubicBezTo>
                  <a:pt x="615466" y="32925"/>
                  <a:pt x="263524" y="-11502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D3CBC-A337-8221-D0AC-C786CE0BE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8809" y="1565039"/>
            <a:ext cx="3276257" cy="443432"/>
          </a:xfrm>
        </p:spPr>
        <p:txBody>
          <a:bodyPr>
            <a:normAutofit fontScale="55000" lnSpcReduction="20000"/>
          </a:bodyPr>
          <a:lstStyle/>
          <a:p>
            <a:pPr marL="0" indent="0" defTabSz="576072">
              <a:spcBef>
                <a:spcPts val="630"/>
              </a:spcBef>
              <a:buNone/>
            </a:pPr>
            <a:r>
              <a:rPr lang="en-US" sz="1700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Sign in:</a:t>
            </a:r>
            <a:br>
              <a:rPr lang="en-US" sz="1700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en-US" sz="1700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Each user can login to the system with his ID and password.</a:t>
            </a:r>
            <a:br>
              <a:rPr lang="en-US" sz="1700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</a:br>
            <a:r>
              <a:rPr lang="en-US" sz="1700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(admin’s id and password is admin)</a:t>
            </a:r>
          </a:p>
          <a:p>
            <a:pPr marL="0" indent="0" defTabSz="576072">
              <a:spcBef>
                <a:spcPts val="630"/>
              </a:spcBef>
              <a:buNone/>
            </a:pPr>
            <a:endParaRPr lang="en-US" sz="1700" b="1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144018" indent="-144018" defTabSz="576072">
              <a:spcBef>
                <a:spcPts val="630"/>
              </a:spcBef>
            </a:pPr>
            <a:endParaRPr lang="he-IL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144018" indent="-144018" defTabSz="576072">
              <a:spcBef>
                <a:spcPts val="630"/>
              </a:spcBef>
            </a:pPr>
            <a:endParaRPr lang="he-IL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144018" indent="-144018" defTabSz="576072">
              <a:spcBef>
                <a:spcPts val="630"/>
              </a:spcBef>
            </a:pPr>
            <a:endParaRPr lang="he-IL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144018" indent="-144018" defTabSz="576072">
              <a:spcBef>
                <a:spcPts val="630"/>
              </a:spcBef>
            </a:pPr>
            <a:endParaRPr lang="he-IL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144018" indent="-144018" defTabSz="576072">
              <a:spcBef>
                <a:spcPts val="630"/>
              </a:spcBef>
            </a:pPr>
            <a:endParaRPr lang="he-IL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0" indent="0" defTabSz="576072">
              <a:spcBef>
                <a:spcPts val="630"/>
              </a:spcBef>
              <a:buNone/>
            </a:pPr>
            <a:endParaRPr lang="en-US" sz="1700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pPr marL="0" indent="0" defTabSz="576072">
              <a:spcBef>
                <a:spcPts val="630"/>
              </a:spcBef>
              <a:buNone/>
            </a:pPr>
            <a:endParaRPr lang="en-US" sz="1700" b="1" kern="12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  <a:p>
            <a:endParaRPr lang="en-US" sz="1700">
              <a:solidFill>
                <a:srgbClr val="343A40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AE0F1C8-738D-96A5-5968-0A0B2C7F72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87" t="13016" r="10750" b="18730"/>
          <a:stretch/>
        </p:blipFill>
        <p:spPr>
          <a:xfrm>
            <a:off x="2246672" y="634029"/>
            <a:ext cx="2914119" cy="1745224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4CEDCC0-3B48-A587-8910-9E7BDA10B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71" t="32917" r="73053" b="40159"/>
          <a:stretch/>
        </p:blipFill>
        <p:spPr>
          <a:xfrm>
            <a:off x="6893059" y="2440408"/>
            <a:ext cx="3041432" cy="18091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D74982-BE9E-B3B7-666C-EC1FB530B116}"/>
              </a:ext>
            </a:extLst>
          </p:cNvPr>
          <p:cNvSpPr txBox="1"/>
          <p:nvPr/>
        </p:nvSpPr>
        <p:spPr>
          <a:xfrm>
            <a:off x="4466039" y="3419211"/>
            <a:ext cx="2651980" cy="794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76072">
              <a:spcAft>
                <a:spcPts val="600"/>
              </a:spcAft>
            </a:pPr>
            <a:r>
              <a:rPr lang="en-US" sz="882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User manager:</a:t>
            </a:r>
          </a:p>
          <a:p>
            <a:pPr defTabSz="576072">
              <a:spcAft>
                <a:spcPts val="600"/>
              </a:spcAft>
            </a:pPr>
            <a:r>
              <a:rPr lang="en-US" sz="882" b="1" kern="1200">
                <a:solidFill>
                  <a:srgbClr val="343A40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Admin’s screen to create &amp; Delete User.</a:t>
            </a:r>
          </a:p>
          <a:p>
            <a:pPr>
              <a:spcAft>
                <a:spcPts val="600"/>
              </a:spcAft>
            </a:pPr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37313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7511E-66FF-CB52-1656-DF949F075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10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Admin screen- control users</a:t>
            </a:r>
            <a:endParaRPr lang="LID4096" sz="41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4ED038-FBA6-F2D2-F410-FE3C27DF4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endParaRPr lang="en-US" sz="22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D88DB4-A7F1-93B0-B281-798E6F372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" b="1931"/>
          <a:stretch/>
        </p:blipFill>
        <p:spPr>
          <a:xfrm>
            <a:off x="2766804" y="2290936"/>
            <a:ext cx="6646199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33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D4FBD-1B3D-6BF0-4023-60EC9304D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 rtl="1"/>
            <a:r>
              <a:rPr lang="en-US" sz="540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SCREENS - STUDENT</a:t>
            </a:r>
            <a:endParaRPr lang="LID4096" sz="5400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9A8D5-65F1-4C3D-4F1F-093C61BD4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00" b="1">
                <a:latin typeface="Segoe UI Light" panose="020B0502040204020203" pitchFamily="34" charset="0"/>
                <a:cs typeface="Segoe UI Light" panose="020B0502040204020203" pitchFamily="34" charset="0"/>
              </a:rPr>
              <a:t>Student</a:t>
            </a:r>
          </a:p>
          <a:p>
            <a:pPr marL="0" indent="0">
              <a:buNone/>
            </a:pP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Students screen, 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Can search exam by name and enter it.</a:t>
            </a:r>
          </a:p>
          <a:p>
            <a:pPr marL="0" indent="0">
              <a:buNone/>
            </a:pPr>
            <a:endParaRPr lang="he-IL" sz="90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US" sz="900" b="1">
                <a:latin typeface="Segoe UI Light" panose="020B0502040204020203" pitchFamily="34" charset="0"/>
                <a:cs typeface="Segoe UI Light" panose="020B0502040204020203" pitchFamily="34" charset="0"/>
              </a:rPr>
              <a:t>Student exam details</a:t>
            </a:r>
          </a:p>
          <a:p>
            <a:pPr marL="0" indent="0">
              <a:buNone/>
            </a:pP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Student that select an exam can see his details.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# the enter button is clickable when if the student is not already did the exams and enter to the exam in time (no later then 30 minutes)</a:t>
            </a:r>
          </a:p>
          <a:p>
            <a:pPr marL="0" indent="0">
              <a:buNone/>
            </a:pPr>
            <a:endParaRPr lang="en-US" sz="90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US" sz="900" b="1">
                <a:latin typeface="Segoe UI Light" panose="020B0502040204020203" pitchFamily="34" charset="0"/>
                <a:cs typeface="Segoe UI Light" panose="020B0502040204020203" pitchFamily="34" charset="0"/>
              </a:rPr>
              <a:t>Student exam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When student successfully enter, the exam will show up. 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- each exam have timer, when finished its automatedly submitted.</a:t>
            </a:r>
          </a:p>
          <a:p>
            <a:pPr marL="0" indent="0">
              <a:buNone/>
            </a:pPr>
            <a:endParaRPr lang="en-US" sz="90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US" sz="900" b="1">
                <a:latin typeface="Segoe UI Light" panose="020B0502040204020203" pitchFamily="34" charset="0"/>
                <a:cs typeface="Segoe UI Light" panose="020B0502040204020203" pitchFamily="34" charset="0"/>
              </a:rPr>
              <a:t>Solution 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When student exam is submitted, the grade and solution with the correct answers shown up.</a:t>
            </a:r>
            <a:b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900">
                <a:latin typeface="Segoe UI Light" panose="020B0502040204020203" pitchFamily="34" charset="0"/>
                <a:cs typeface="Segoe UI Light" panose="020B0502040204020203" pitchFamily="34" charset="0"/>
              </a:rPr>
              <a:t>The student have option to save his exam on computer as txt file.</a:t>
            </a:r>
          </a:p>
          <a:p>
            <a:pPr marL="0" indent="0">
              <a:buNone/>
            </a:pPr>
            <a:endParaRPr lang="en-US" sz="90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sz="900"/>
          </a:p>
          <a:p>
            <a:endParaRPr lang="LID4096" sz="900"/>
          </a:p>
        </p:txBody>
      </p:sp>
      <p:pic>
        <p:nvPicPr>
          <p:cNvPr id="5" name="Picture 4" descr="Bubble sheet test paper and pencil">
            <a:extLst>
              <a:ext uri="{FF2B5EF4-FFF2-40B4-BE49-F238E27FC236}">
                <a16:creationId xmlns:a16="http://schemas.microsoft.com/office/drawing/2014/main" id="{4EC11BFB-C23C-63ED-DA25-B432742A85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7267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8D532-6CE2-E4CC-2F85-63B45B006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Students screen, </a:t>
            </a:r>
            <a:b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search exam by name and enter it.</a:t>
            </a:r>
            <a:b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938666-0DBB-2DF3-B963-C0D140D7D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893" t="12698" r="10750" b="19524"/>
          <a:stretch/>
        </p:blipFill>
        <p:spPr>
          <a:xfrm>
            <a:off x="5922492" y="1748865"/>
            <a:ext cx="5536001" cy="330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5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D02D496-6B73-4F97-A645-768B8C29F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8D532-6CE2-E4CC-2F85-63B45B006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287" y="679730"/>
            <a:ext cx="6370513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student- exam details screen</a:t>
            </a:r>
            <a:br>
              <a:rPr lang="en-US" sz="7200"/>
            </a:br>
            <a:endParaRPr lang="en-US" sz="72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5" y="269325"/>
            <a:ext cx="3700492" cy="6171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C15E6A-E24E-C205-87B4-B6D4F814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01" y="428318"/>
            <a:ext cx="2991213" cy="18321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0E84CD-EB95-4094-58CC-E4EFCC699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60" y="2431227"/>
            <a:ext cx="3028295" cy="18321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00DFE0-2C20-583C-5BA8-8BFF40A67E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786" t="12540" r="10803" b="18889"/>
          <a:stretch/>
        </p:blipFill>
        <p:spPr>
          <a:xfrm>
            <a:off x="1031583" y="4434136"/>
            <a:ext cx="3040850" cy="183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17736</TotalTime>
  <Words>577</Words>
  <Application>Microsoft Macintosh PowerPoint</Application>
  <PresentationFormat>Widescreen</PresentationFormat>
  <Paragraphs>132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Segoe UI</vt:lpstr>
      <vt:lpstr>Segoe UI Light</vt:lpstr>
      <vt:lpstr>Office Theme</vt:lpstr>
      <vt:lpstr>Exam System</vt:lpstr>
      <vt:lpstr>General Structure </vt:lpstr>
      <vt:lpstr>Technology &amp; Frameworks</vt:lpstr>
      <vt:lpstr>General  Flow</vt:lpstr>
      <vt:lpstr>SCREENS</vt:lpstr>
      <vt:lpstr>Admin screen- control users</vt:lpstr>
      <vt:lpstr>SCREENS - STUDENT</vt:lpstr>
      <vt:lpstr>  Students screen,  Can search exam by name and enter it. </vt:lpstr>
      <vt:lpstr>student- exam details screen </vt:lpstr>
      <vt:lpstr>Exam screen</vt:lpstr>
      <vt:lpstr>SCREENS - TEACHER</vt:lpstr>
      <vt:lpstr>SCREENS - TEACHER</vt:lpstr>
      <vt:lpstr>SCREENS - TEACHER</vt:lpstr>
      <vt:lpstr>SCREENS - TEACHER</vt:lpstr>
      <vt:lpstr>SCREENS - TEACHER</vt:lpstr>
      <vt:lpstr>Database &amp; Files</vt:lpstr>
      <vt:lpstr>helper Models</vt:lpstr>
      <vt:lpstr>API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מערכת מבחנים</dc:title>
  <dc:creator>Yam Elgabsi</dc:creator>
  <cp:lastModifiedBy>Yam Elgabsi</cp:lastModifiedBy>
  <cp:revision>7</cp:revision>
  <dcterms:created xsi:type="dcterms:W3CDTF">2023-03-15T11:45:28Z</dcterms:created>
  <dcterms:modified xsi:type="dcterms:W3CDTF">2023-06-01T22:44:35Z</dcterms:modified>
</cp:coreProperties>
</file>

<file path=docProps/thumbnail.jpeg>
</file>